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3"/>
  </p:notesMasterIdLst>
  <p:sldIdLst>
    <p:sldId id="256" r:id="rId2"/>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71D"/>
    <a:srgbClr val="626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3"/>
    <p:restoredTop sz="94657"/>
  </p:normalViewPr>
  <p:slideViewPr>
    <p:cSldViewPr snapToGrid="0" snapToObjects="1">
      <p:cViewPr>
        <p:scale>
          <a:sx n="172" d="100"/>
          <a:sy n="172" d="100"/>
        </p:scale>
        <p:origin x="1020" y="-55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F08510-B947-B545-8135-85B42BD4DE86}" type="datetimeFigureOut">
              <a:rPr lang="en-US" smtClean="0"/>
              <a:t>9/1/2020</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F80833A-E69A-6F4D-83A0-3DD68549F993}" type="slidenum">
              <a:rPr lang="en-US" smtClean="0"/>
              <a:t>‹#›</a:t>
            </a:fld>
            <a:endParaRPr lang="en-US"/>
          </a:p>
        </p:txBody>
      </p:sp>
    </p:spTree>
    <p:extLst>
      <p:ext uri="{BB962C8B-B14F-4D97-AF65-F5344CB8AC3E}">
        <p14:creationId xmlns:p14="http://schemas.microsoft.com/office/powerpoint/2010/main" val="3959308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0833A-E69A-6F4D-83A0-3DD68549F993}" type="slidenum">
              <a:rPr lang="en-US" smtClean="0"/>
              <a:t>1</a:t>
            </a:fld>
            <a:endParaRPr lang="en-US"/>
          </a:p>
        </p:txBody>
      </p:sp>
    </p:spTree>
    <p:extLst>
      <p:ext uri="{BB962C8B-B14F-4D97-AF65-F5344CB8AC3E}">
        <p14:creationId xmlns:p14="http://schemas.microsoft.com/office/powerpoint/2010/main" val="3238399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3F6C90-2823-6043-9515-881D7B9F7624}"/>
              </a:ext>
            </a:extLst>
          </p:cNvPr>
          <p:cNvPicPr>
            <a:picLocks noChangeAspect="1"/>
          </p:cNvPicPr>
          <p:nvPr userDrawn="1"/>
        </p:nvPicPr>
        <p:blipFill>
          <a:blip r:embed="rId2"/>
          <a:stretch>
            <a:fillRect/>
          </a:stretch>
        </p:blipFill>
        <p:spPr>
          <a:xfrm>
            <a:off x="0" y="0"/>
            <a:ext cx="6858000" cy="9693408"/>
          </a:xfrm>
          <a:prstGeom prst="rect">
            <a:avLst/>
          </a:prstGeom>
        </p:spPr>
      </p:pic>
    </p:spTree>
    <p:extLst>
      <p:ext uri="{BB962C8B-B14F-4D97-AF65-F5344CB8AC3E}">
        <p14:creationId xmlns:p14="http://schemas.microsoft.com/office/powerpoint/2010/main" val="10851591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37802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s@drhomes.com.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EFE0B26C-0CDD-2442-B5A6-B3B5F47FFEA6}"/>
              </a:ext>
            </a:extLst>
          </p:cNvPr>
          <p:cNvSpPr txBox="1">
            <a:spLocks/>
          </p:cNvSpPr>
          <p:nvPr/>
        </p:nvSpPr>
        <p:spPr>
          <a:xfrm>
            <a:off x="465512" y="9198023"/>
            <a:ext cx="6126388" cy="527403"/>
          </a:xfrm>
          <a:prstGeom prst="rect">
            <a:avLst/>
          </a:prstGeom>
        </p:spPr>
        <p:txBody>
          <a:bodyPr lIns="0" tIns="0" rIns="0" bIns="0"/>
          <a:lstStyle>
            <a:defPPr>
              <a:defRPr lang="en-US"/>
            </a:defPPr>
            <a:lvl1pPr marL="0" algn="just" defTabSz="914400" rtl="0" eaLnBrk="1" latinLnBrk="0" hangingPunct="1">
              <a:lnSpc>
                <a:spcPts val="550"/>
              </a:lnSpc>
              <a:defRPr sz="5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6DC4D74E-3FC8-094D-9F72-0C549B617D2E}"/>
              </a:ext>
            </a:extLst>
          </p:cNvPr>
          <p:cNvSpPr txBox="1"/>
          <p:nvPr/>
        </p:nvSpPr>
        <p:spPr>
          <a:xfrm>
            <a:off x="470723" y="4186468"/>
            <a:ext cx="4214553" cy="153888"/>
          </a:xfrm>
          <a:prstGeom prst="rect">
            <a:avLst/>
          </a:prstGeom>
          <a:noFill/>
        </p:spPr>
        <p:txBody>
          <a:bodyPr wrap="square" lIns="0" tIns="0" rIns="0" bIns="0" rtlCol="0">
            <a:spAutoFit/>
          </a:bodyPr>
          <a:lstStyle/>
          <a:p>
            <a:r>
              <a:rPr lang="en-US" sz="1000" b="1" dirty="0">
                <a:solidFill>
                  <a:srgbClr val="626058"/>
                </a:solidFill>
                <a:latin typeface="Arial" panose="020B0604020202020204" pitchFamily="34" charset="0"/>
                <a:cs typeface="Arial" panose="020B0604020202020204" pitchFamily="34" charset="0"/>
              </a:rPr>
              <a:t>Morayfield Landing</a:t>
            </a:r>
          </a:p>
        </p:txBody>
      </p:sp>
      <p:sp>
        <p:nvSpPr>
          <p:cNvPr id="15" name="TextBox 14">
            <a:extLst>
              <a:ext uri="{FF2B5EF4-FFF2-40B4-BE49-F238E27FC236}">
                <a16:creationId xmlns:a16="http://schemas.microsoft.com/office/drawing/2014/main" id="{FB40C93F-E71A-D84B-BC5E-59883956EC26}"/>
              </a:ext>
            </a:extLst>
          </p:cNvPr>
          <p:cNvSpPr txBox="1"/>
          <p:nvPr/>
        </p:nvSpPr>
        <p:spPr>
          <a:xfrm>
            <a:off x="1067568" y="4385720"/>
            <a:ext cx="439268" cy="146194"/>
          </a:xfrm>
          <a:prstGeom prst="rect">
            <a:avLst/>
          </a:prstGeom>
          <a:noFill/>
        </p:spPr>
        <p:txBody>
          <a:bodyPr wrap="square" lIns="0" tIns="0" rIns="0" bIns="0" rtlCol="0">
            <a:spAutoFit/>
          </a:bodyPr>
          <a:lstStyle/>
          <a:p>
            <a:r>
              <a:rPr lang="en-US" sz="950" b="1" dirty="0">
                <a:solidFill>
                  <a:srgbClr val="626058"/>
                </a:solidFill>
                <a:latin typeface="Arial" panose="020B0604020202020204" pitchFamily="34" charset="0"/>
                <a:cs typeface="Arial" panose="020B0604020202020204" pitchFamily="34" charset="0"/>
              </a:rPr>
              <a:t>183m</a:t>
            </a:r>
            <a:r>
              <a:rPr lang="en-US" sz="950" b="1" baseline="30000" dirty="0">
                <a:solidFill>
                  <a:srgbClr val="626058"/>
                </a:solidFill>
                <a:latin typeface="Arial" panose="020B0604020202020204" pitchFamily="34" charset="0"/>
                <a:cs typeface="Arial" panose="020B0604020202020204" pitchFamily="34" charset="0"/>
              </a:rPr>
              <a:t>2    </a:t>
            </a:r>
          </a:p>
        </p:txBody>
      </p:sp>
      <p:sp>
        <p:nvSpPr>
          <p:cNvPr id="17" name="TextBox 16">
            <a:extLst>
              <a:ext uri="{FF2B5EF4-FFF2-40B4-BE49-F238E27FC236}">
                <a16:creationId xmlns:a16="http://schemas.microsoft.com/office/drawing/2014/main" id="{B2E0447D-6263-8646-9845-7E3888F5D026}"/>
              </a:ext>
            </a:extLst>
          </p:cNvPr>
          <p:cNvSpPr txBox="1"/>
          <p:nvPr/>
        </p:nvSpPr>
        <p:spPr>
          <a:xfrm>
            <a:off x="552641" y="8765797"/>
            <a:ext cx="4214553" cy="246221"/>
          </a:xfrm>
          <a:prstGeom prst="rect">
            <a:avLst/>
          </a:prstGeom>
          <a:noFill/>
        </p:spPr>
        <p:txBody>
          <a:bodyPr wrap="square" rtlCol="0">
            <a:spAutoFit/>
          </a:bodyPr>
          <a:lstStyle/>
          <a:p>
            <a:r>
              <a:rPr lang="en-US" sz="1000" dirty="0">
                <a:solidFill>
                  <a:schemeClr val="bg1"/>
                </a:solidFill>
              </a:rPr>
              <a:t>Contact Claudia on 0429 800 151  or email Claudia@drhomes.com.au</a:t>
            </a:r>
          </a:p>
        </p:txBody>
      </p:sp>
      <p:sp>
        <p:nvSpPr>
          <p:cNvPr id="4" name="TextBox 3">
            <a:extLst>
              <a:ext uri="{FF2B5EF4-FFF2-40B4-BE49-F238E27FC236}">
                <a16:creationId xmlns:a16="http://schemas.microsoft.com/office/drawing/2014/main" id="{F7D84B9A-AB5B-5E40-9418-17E86D99699D}"/>
              </a:ext>
            </a:extLst>
          </p:cNvPr>
          <p:cNvSpPr txBox="1"/>
          <p:nvPr/>
        </p:nvSpPr>
        <p:spPr>
          <a:xfrm>
            <a:off x="5007637" y="4314716"/>
            <a:ext cx="254977" cy="246221"/>
          </a:xfrm>
          <a:prstGeom prst="rect">
            <a:avLst/>
          </a:prstGeom>
          <a:noFill/>
        </p:spPr>
        <p:txBody>
          <a:bodyPr wrap="square" rtlCol="0">
            <a:spAutoFit/>
          </a:bodyPr>
          <a:lstStyle/>
          <a:p>
            <a:r>
              <a:rPr lang="en-US" sz="1000" b="1" dirty="0">
                <a:solidFill>
                  <a:srgbClr val="626058"/>
                </a:solidFill>
                <a:latin typeface="Arial" panose="020B0604020202020204" pitchFamily="34" charset="0"/>
                <a:cs typeface="Arial" panose="020B0604020202020204" pitchFamily="34" charset="0"/>
              </a:rPr>
              <a:t>4</a:t>
            </a:r>
          </a:p>
        </p:txBody>
      </p:sp>
      <p:sp>
        <p:nvSpPr>
          <p:cNvPr id="9" name="TextBox 8">
            <a:extLst>
              <a:ext uri="{FF2B5EF4-FFF2-40B4-BE49-F238E27FC236}">
                <a16:creationId xmlns:a16="http://schemas.microsoft.com/office/drawing/2014/main" id="{BCADF735-9575-D648-A6BF-B3DBD357744B}"/>
              </a:ext>
            </a:extLst>
          </p:cNvPr>
          <p:cNvSpPr txBox="1"/>
          <p:nvPr/>
        </p:nvSpPr>
        <p:spPr>
          <a:xfrm>
            <a:off x="5416713" y="4314716"/>
            <a:ext cx="254977" cy="246221"/>
          </a:xfrm>
          <a:prstGeom prst="rect">
            <a:avLst/>
          </a:prstGeom>
          <a:noFill/>
        </p:spPr>
        <p:txBody>
          <a:bodyPr wrap="square" rtlCol="0">
            <a:spAutoFit/>
          </a:bodyPr>
          <a:lstStyle/>
          <a:p>
            <a:r>
              <a:rPr lang="en-US" sz="1000" b="1" dirty="0">
                <a:solidFill>
                  <a:srgbClr val="626058"/>
                </a:solidFill>
                <a:latin typeface="Arial" panose="020B0604020202020204" pitchFamily="34" charset="0"/>
                <a:cs typeface="Arial" panose="020B0604020202020204" pitchFamily="34" charset="0"/>
              </a:rPr>
              <a:t>2</a:t>
            </a:r>
          </a:p>
        </p:txBody>
      </p:sp>
      <p:sp>
        <p:nvSpPr>
          <p:cNvPr id="10" name="TextBox 9">
            <a:extLst>
              <a:ext uri="{FF2B5EF4-FFF2-40B4-BE49-F238E27FC236}">
                <a16:creationId xmlns:a16="http://schemas.microsoft.com/office/drawing/2014/main" id="{0138DF97-5236-6140-9247-AAA607F9EEA6}"/>
              </a:ext>
            </a:extLst>
          </p:cNvPr>
          <p:cNvSpPr txBox="1"/>
          <p:nvPr/>
        </p:nvSpPr>
        <p:spPr>
          <a:xfrm>
            <a:off x="5902603" y="4314716"/>
            <a:ext cx="254977" cy="246221"/>
          </a:xfrm>
          <a:prstGeom prst="rect">
            <a:avLst/>
          </a:prstGeom>
          <a:noFill/>
        </p:spPr>
        <p:txBody>
          <a:bodyPr wrap="square" rtlCol="0">
            <a:spAutoFit/>
          </a:bodyPr>
          <a:lstStyle/>
          <a:p>
            <a:r>
              <a:rPr lang="en-US" sz="1000" b="1" dirty="0">
                <a:solidFill>
                  <a:srgbClr val="626058"/>
                </a:solidFill>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67FB53DB-C123-C849-997B-0390B7F61C1E}"/>
              </a:ext>
            </a:extLst>
          </p:cNvPr>
          <p:cNvSpPr txBox="1"/>
          <p:nvPr/>
        </p:nvSpPr>
        <p:spPr>
          <a:xfrm>
            <a:off x="6336923" y="4314716"/>
            <a:ext cx="254977" cy="246221"/>
          </a:xfrm>
          <a:prstGeom prst="rect">
            <a:avLst/>
          </a:prstGeom>
          <a:noFill/>
        </p:spPr>
        <p:txBody>
          <a:bodyPr wrap="square" rtlCol="0">
            <a:spAutoFit/>
          </a:bodyPr>
          <a:lstStyle/>
          <a:p>
            <a:r>
              <a:rPr lang="en-US" sz="1000" b="1" dirty="0">
                <a:solidFill>
                  <a:srgbClr val="626058"/>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061E8125-B832-C44F-BFB8-6B70C35973E8}"/>
              </a:ext>
            </a:extLst>
          </p:cNvPr>
          <p:cNvSpPr txBox="1"/>
          <p:nvPr/>
        </p:nvSpPr>
        <p:spPr>
          <a:xfrm>
            <a:off x="471118" y="4820666"/>
            <a:ext cx="1780823" cy="369332"/>
          </a:xfrm>
          <a:prstGeom prst="rect">
            <a:avLst/>
          </a:prstGeom>
          <a:noFill/>
        </p:spPr>
        <p:txBody>
          <a:bodyPr wrap="square" lIns="0" tIns="0" rIns="0" bIns="0" rtlCol="0">
            <a:spAutoFit/>
          </a:bodyPr>
          <a:lstStyle/>
          <a:p>
            <a:r>
              <a:rPr lang="en-US" sz="2400" b="1" dirty="0">
                <a:solidFill>
                  <a:srgbClr val="F8971D"/>
                </a:solidFill>
                <a:latin typeface="Arial" panose="020B0604020202020204" pitchFamily="34" charset="0"/>
                <a:cs typeface="Arial" panose="020B0604020202020204" pitchFamily="34" charset="0"/>
              </a:rPr>
              <a:t>$479,200</a:t>
            </a:r>
          </a:p>
        </p:txBody>
      </p:sp>
      <p:sp>
        <p:nvSpPr>
          <p:cNvPr id="16" name="TextBox 15">
            <a:extLst>
              <a:ext uri="{FF2B5EF4-FFF2-40B4-BE49-F238E27FC236}">
                <a16:creationId xmlns:a16="http://schemas.microsoft.com/office/drawing/2014/main" id="{89983C13-2B50-ED41-BEB7-1BCDFDF35A22}"/>
              </a:ext>
            </a:extLst>
          </p:cNvPr>
          <p:cNvSpPr txBox="1"/>
          <p:nvPr/>
        </p:nvSpPr>
        <p:spPr>
          <a:xfrm>
            <a:off x="2344433" y="4385720"/>
            <a:ext cx="1666641" cy="146194"/>
          </a:xfrm>
          <a:prstGeom prst="rect">
            <a:avLst/>
          </a:prstGeom>
          <a:noFill/>
        </p:spPr>
        <p:txBody>
          <a:bodyPr wrap="square" lIns="0" tIns="0" rIns="0" bIns="0" rtlCol="0">
            <a:spAutoFit/>
          </a:bodyPr>
          <a:lstStyle/>
          <a:p>
            <a:r>
              <a:rPr lang="en-US" sz="950" b="1" dirty="0">
                <a:solidFill>
                  <a:srgbClr val="626058"/>
                </a:solidFill>
                <a:latin typeface="Arial" panose="020B0604020202020204" pitchFamily="34" charset="0"/>
                <a:cs typeface="Arial" panose="020B0604020202020204" pitchFamily="34" charset="0"/>
              </a:rPr>
              <a:t>400m</a:t>
            </a:r>
            <a:r>
              <a:rPr lang="en-US" sz="950" b="1" baseline="30000" dirty="0">
                <a:solidFill>
                  <a:srgbClr val="626058"/>
                </a:solidFill>
                <a:latin typeface="Arial" panose="020B0604020202020204" pitchFamily="34" charset="0"/>
                <a:cs typeface="Arial" panose="020B0604020202020204" pitchFamily="34" charset="0"/>
              </a:rPr>
              <a:t>2    </a:t>
            </a:r>
          </a:p>
        </p:txBody>
      </p:sp>
      <p:sp>
        <p:nvSpPr>
          <p:cNvPr id="6" name="TextBox 5">
            <a:extLst>
              <a:ext uri="{FF2B5EF4-FFF2-40B4-BE49-F238E27FC236}">
                <a16:creationId xmlns:a16="http://schemas.microsoft.com/office/drawing/2014/main" id="{C241791F-F625-EB4B-AEE8-5F8776B09115}"/>
              </a:ext>
            </a:extLst>
          </p:cNvPr>
          <p:cNvSpPr txBox="1"/>
          <p:nvPr/>
        </p:nvSpPr>
        <p:spPr>
          <a:xfrm>
            <a:off x="476906" y="5305727"/>
            <a:ext cx="2817962" cy="138499"/>
          </a:xfrm>
          <a:prstGeom prst="rect">
            <a:avLst/>
          </a:prstGeom>
          <a:noFill/>
        </p:spPr>
        <p:txBody>
          <a:bodyPr wrap="square" lIns="0" tIns="0" rIns="0" bIns="0" rtlCol="0">
            <a:spAutoFit/>
          </a:bodyPr>
          <a:lstStyle/>
          <a:p>
            <a:r>
              <a:rPr lang="en-AU" sz="900" b="1" dirty="0">
                <a:solidFill>
                  <a:srgbClr val="626058"/>
                </a:solidFill>
                <a:latin typeface="Arial" panose="020B0604020202020204" pitchFamily="34" charset="0"/>
                <a:cs typeface="Arial" panose="020B0604020202020204" pitchFamily="34" charset="0"/>
              </a:rPr>
              <a:t>Lot  214 Einasleigh Street, Morayfield</a:t>
            </a:r>
          </a:p>
        </p:txBody>
      </p:sp>
      <p:sp>
        <p:nvSpPr>
          <p:cNvPr id="18" name="TextBox 17">
            <a:extLst>
              <a:ext uri="{FF2B5EF4-FFF2-40B4-BE49-F238E27FC236}">
                <a16:creationId xmlns:a16="http://schemas.microsoft.com/office/drawing/2014/main" id="{14996E77-07D8-3F43-90B6-C52574C6C99B}"/>
              </a:ext>
            </a:extLst>
          </p:cNvPr>
          <p:cNvSpPr txBox="1"/>
          <p:nvPr/>
        </p:nvSpPr>
        <p:spPr>
          <a:xfrm>
            <a:off x="890984" y="5496389"/>
            <a:ext cx="804466" cy="138499"/>
          </a:xfrm>
          <a:prstGeom prst="rect">
            <a:avLst/>
          </a:prstGeom>
          <a:noFill/>
        </p:spPr>
        <p:txBody>
          <a:bodyPr wrap="square" lIns="0" tIns="0" rIns="0" bIns="0" rtlCol="0">
            <a:spAutoFit/>
          </a:bodyPr>
          <a:lstStyle/>
          <a:p>
            <a:r>
              <a:rPr lang="en-AU" sz="900" dirty="0">
                <a:solidFill>
                  <a:srgbClr val="626058"/>
                </a:solidFill>
                <a:latin typeface="Arial" panose="020B0604020202020204" pitchFamily="34" charset="0"/>
                <a:cs typeface="Arial" panose="020B0604020202020204" pitchFamily="34" charset="0"/>
              </a:rPr>
              <a:t>Nova 19</a:t>
            </a:r>
          </a:p>
        </p:txBody>
      </p:sp>
      <p:sp>
        <p:nvSpPr>
          <p:cNvPr id="19" name="TextBox 18">
            <a:extLst>
              <a:ext uri="{FF2B5EF4-FFF2-40B4-BE49-F238E27FC236}">
                <a16:creationId xmlns:a16="http://schemas.microsoft.com/office/drawing/2014/main" id="{5862A07B-6275-114A-AFDF-B0151E9D2A9F}"/>
              </a:ext>
            </a:extLst>
          </p:cNvPr>
          <p:cNvSpPr txBox="1"/>
          <p:nvPr/>
        </p:nvSpPr>
        <p:spPr>
          <a:xfrm>
            <a:off x="459149" y="6247685"/>
            <a:ext cx="2842287" cy="2654573"/>
          </a:xfrm>
          <a:prstGeom prst="rect">
            <a:avLst/>
          </a:prstGeom>
          <a:noFill/>
        </p:spPr>
        <p:txBody>
          <a:bodyPr wrap="square" lIns="0" tIns="0" rIns="0" bIns="0" rtlCol="0">
            <a:spAutoFit/>
          </a:bodyPr>
          <a:lstStyle/>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Steel frame and trusses</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20mm Caesarstone Kitchen Benchtops</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600mm Stainless Steel Kitchen Appliances</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Flyscreens, blinds and ceiling fans</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100mm LED downlights throughout</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Ceramic floor tiles to entry and living </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Quality carpet to bedrooms</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3 coat paint system using Taubmans Endure</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Tiled Porch &amp; Alfresco</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NBN ready</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H1 Concrete Slab</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Exposed Aggregate Driveway</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Letterbox &amp;Clothesline</a:t>
            </a:r>
          </a:p>
          <a:p>
            <a:pPr marL="171450" indent="-171450">
              <a:lnSpc>
                <a:spcPts val="1300"/>
              </a:lnSpc>
              <a:buClr>
                <a:srgbClr val="F8971D"/>
              </a:buClr>
              <a:buFont typeface="Arial" panose="020B0604020202020204" pitchFamily="34" charset="0"/>
              <a:buChar char="•"/>
            </a:pPr>
            <a:r>
              <a:rPr lang="en-AU" sz="850" dirty="0">
                <a:solidFill>
                  <a:srgbClr val="626058"/>
                </a:solidFill>
                <a:latin typeface="Arial" panose="020B0604020202020204" pitchFamily="34" charset="0"/>
                <a:cs typeface="Arial" panose="020B0604020202020204" pitchFamily="34" charset="0"/>
              </a:rPr>
              <a:t>And much more!</a:t>
            </a:r>
          </a:p>
          <a:p>
            <a:pPr marL="171450" indent="-171450">
              <a:lnSpc>
                <a:spcPts val="1300"/>
              </a:lnSpc>
              <a:buClr>
                <a:srgbClr val="F8971D"/>
              </a:buClr>
              <a:buFont typeface="Arial" panose="020B0604020202020204" pitchFamily="34" charset="0"/>
              <a:buChar char="•"/>
            </a:pPr>
            <a:endParaRPr lang="en-AU" sz="850" dirty="0">
              <a:solidFill>
                <a:srgbClr val="626058"/>
              </a:solidFill>
              <a:latin typeface="Arial" panose="020B0604020202020204" pitchFamily="34" charset="0"/>
              <a:cs typeface="Arial" panose="020B0604020202020204" pitchFamily="34" charset="0"/>
            </a:endParaRPr>
          </a:p>
          <a:p>
            <a:pPr marL="171450" indent="-171450">
              <a:buClr>
                <a:srgbClr val="F8971D"/>
              </a:buClr>
              <a:buFont typeface="Arial" panose="020B0604020202020204" pitchFamily="34" charset="0"/>
              <a:buChar char="•"/>
            </a:pPr>
            <a:endParaRPr lang="en-AU" sz="1000" dirty="0">
              <a:solidFill>
                <a:srgbClr val="626058"/>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0F5E75E-F61B-8E48-A238-0C7932278103}"/>
              </a:ext>
            </a:extLst>
          </p:cNvPr>
          <p:cNvSpPr txBox="1"/>
          <p:nvPr/>
        </p:nvSpPr>
        <p:spPr>
          <a:xfrm>
            <a:off x="2156285" y="5496389"/>
            <a:ext cx="715499" cy="138499"/>
          </a:xfrm>
          <a:prstGeom prst="rect">
            <a:avLst/>
          </a:prstGeom>
          <a:noFill/>
        </p:spPr>
        <p:txBody>
          <a:bodyPr wrap="square" lIns="0" tIns="0" rIns="0" bIns="0" rtlCol="0">
            <a:spAutoFit/>
          </a:bodyPr>
          <a:lstStyle/>
          <a:p>
            <a:r>
              <a:rPr lang="en-AU" sz="900" dirty="0">
                <a:solidFill>
                  <a:srgbClr val="626058"/>
                </a:solidFill>
                <a:latin typeface="Arial" panose="020B0604020202020204" pitchFamily="34" charset="0"/>
                <a:cs typeface="Arial" panose="020B0604020202020204" pitchFamily="34" charset="0"/>
              </a:rPr>
              <a:t>Modern</a:t>
            </a:r>
          </a:p>
        </p:txBody>
      </p:sp>
      <p:sp>
        <p:nvSpPr>
          <p:cNvPr id="2" name="Rectangle 1">
            <a:extLst>
              <a:ext uri="{FF2B5EF4-FFF2-40B4-BE49-F238E27FC236}">
                <a16:creationId xmlns:a16="http://schemas.microsoft.com/office/drawing/2014/main" id="{3D6F3352-B3F1-4C57-86BC-D88A75508C7F}"/>
              </a:ext>
            </a:extLst>
          </p:cNvPr>
          <p:cNvSpPr/>
          <p:nvPr/>
        </p:nvSpPr>
        <p:spPr>
          <a:xfrm>
            <a:off x="397984" y="9157396"/>
            <a:ext cx="6193916" cy="553998"/>
          </a:xfrm>
          <a:prstGeom prst="rect">
            <a:avLst/>
          </a:prstGeom>
        </p:spPr>
        <p:txBody>
          <a:bodyPr wrap="square">
            <a:spAutoFit/>
          </a:bodyPr>
          <a:lstStyle/>
          <a:p>
            <a:r>
              <a:rPr lang="en-AU" sz="600" dirty="0"/>
              <a:t>Please note: Pricing is current as </a:t>
            </a:r>
            <a:r>
              <a:rPr lang="en-AU" sz="600"/>
              <a:t>at 31/08/2020 </a:t>
            </a:r>
            <a:r>
              <a:rPr lang="en-AU" sz="600" dirty="0"/>
              <a:t>and based on a land value </a:t>
            </a:r>
            <a:r>
              <a:rPr lang="en-AU" sz="600"/>
              <a:t>of $210,000. </a:t>
            </a:r>
            <a:r>
              <a:rPr lang="en-AU" sz="600" dirty="0"/>
              <a:t>This is a proposed house and land package that is yet to be constructed and is subject to site inspection, soil and contour reports &amp; council approvals. Other house designs, facades and lots may be available. House and land will need to be purchased separately. Floor plan is illustrative and indicative only. Furniture shown is not included. Conditions apply to all promotions. For detailed package pricing and full list of inclusions please speak to one of our Home Coaches or contact </a:t>
            </a:r>
            <a:r>
              <a:rPr lang="en-AU" sz="600" dirty="0">
                <a:hlinkClick r:id="rId3">
                  <a:extLst>
                    <a:ext uri="{A12FA001-AC4F-418D-AE19-62706E023703}">
                      <ahyp:hlinkClr xmlns:ahyp="http://schemas.microsoft.com/office/drawing/2018/hyperlinkcolor" val="tx"/>
                    </a:ext>
                  </a:extLst>
                </a:hlinkClick>
              </a:rPr>
              <a:t>sales@drhomes.com.au</a:t>
            </a:r>
            <a:r>
              <a:rPr lang="en-AU" sz="600" dirty="0"/>
              <a:t>. © 2020 All Rights Reserved. </a:t>
            </a:r>
            <a:r>
              <a:rPr lang="en-AU" sz="600" dirty="0" err="1"/>
              <a:t>DRHomes</a:t>
            </a:r>
            <a:r>
              <a:rPr lang="en-AU" sz="600" dirty="0"/>
              <a:t> Pty Ltd.  QBCC Licence No. 1165013</a:t>
            </a:r>
          </a:p>
          <a:p>
            <a:endParaRPr lang="en-US" sz="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46794"/>
            <a:ext cx="6858000" cy="32520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942" y="4680467"/>
            <a:ext cx="3131285" cy="3888366"/>
          </a:xfrm>
          <a:prstGeom prst="rect">
            <a:avLst/>
          </a:prstGeom>
        </p:spPr>
      </p:pic>
    </p:spTree>
    <p:extLst>
      <p:ext uri="{BB962C8B-B14F-4D97-AF65-F5344CB8AC3E}">
        <p14:creationId xmlns:p14="http://schemas.microsoft.com/office/powerpoint/2010/main" val="1371888380"/>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3369</TotalTime>
  <Words>226</Words>
  <Application>Microsoft Office PowerPoint</Application>
  <PresentationFormat>A4 Paper (210x297 mm)</PresentationFormat>
  <Paragraphs>28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2_Custom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Helene Webb</dc:creator>
  <cp:lastModifiedBy>megand@drhomes.com.au</cp:lastModifiedBy>
  <cp:revision>34</cp:revision>
  <cp:lastPrinted>2020-08-31T02:24:39Z</cp:lastPrinted>
  <dcterms:created xsi:type="dcterms:W3CDTF">2020-01-16T23:09:19Z</dcterms:created>
  <dcterms:modified xsi:type="dcterms:W3CDTF">2020-09-01T01:16:33Z</dcterms:modified>
</cp:coreProperties>
</file>